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5143500" cx="9144000"/>
  <p:notesSz cx="6858000" cy="9144000"/>
  <p:embeddedFontLst>
    <p:embeddedFont>
      <p:font typeface="Raleway"/>
      <p:regular r:id="rId22"/>
      <p:bold r:id="rId23"/>
      <p:italic r:id="rId24"/>
      <p:boldItalic r:id="rId25"/>
    </p:embeddedFont>
    <p:embeddedFont>
      <p:font typeface="Lato"/>
      <p:regular r:id="rId26"/>
      <p:bold r:id="rId27"/>
      <p:italic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Raleway-regular.fntdata"/><Relationship Id="rId21" Type="http://schemas.openxmlformats.org/officeDocument/2006/relationships/slide" Target="slides/slide16.xml"/><Relationship Id="rId24" Type="http://schemas.openxmlformats.org/officeDocument/2006/relationships/font" Target="fonts/Raleway-italic.fntdata"/><Relationship Id="rId23" Type="http://schemas.openxmlformats.org/officeDocument/2006/relationships/font" Target="fonts/Raleway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Lato-regular.fntdata"/><Relationship Id="rId25" Type="http://schemas.openxmlformats.org/officeDocument/2006/relationships/font" Target="fonts/Raleway-boldItalic.fntdata"/><Relationship Id="rId28" Type="http://schemas.openxmlformats.org/officeDocument/2006/relationships/font" Target="fonts/Lato-italic.fntdata"/><Relationship Id="rId27" Type="http://schemas.openxmlformats.org/officeDocument/2006/relationships/font" Target="fonts/Lato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Lato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b9a0b07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b9a0b07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a6212a69a9_4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a6212a69a9_4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723630543_5_2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723630543_5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d814cf7d3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d814cf7d3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cb9a0b074_1_12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cb9a0b074_1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a6212a69a9_4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a6212a69a9_4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e965474a9_3_37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e965474a9_3_3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a6212a69a9_4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a6212a69a9_4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723630543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723630543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d251bb473_0_6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d251bb473_0_6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a4a7c1bcfc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a4a7c1bcfc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d251bb473_0_6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d251bb473_0_6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a6212a69a9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a6212a69a9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e965474a9_3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e965474a9_3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a6212a69a9_4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a6212a69a9_4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723630543_1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723630543_1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" name="Google Shape;12;p2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Google Shape;61;p11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2" name="Google Shape;62;p11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3" name="Google Shape;63;p11"/>
          <p:cNvSpPr txBox="1"/>
          <p:nvPr>
            <p:ph hasCustomPrompt="1" type="title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1"/>
          <p:cNvSpPr txBox="1"/>
          <p:nvPr>
            <p:ph idx="1" type="body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5" name="Google Shape;65;p1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" name="Google Shape;18;p3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" name="Google Shape;19;p3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Google Shape;22;p4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" name="Google Shape;23;p4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" name="Google Shape;24;p4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" name="Google Shape;25;p4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Google Shape;29;p5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" name="Google Shape;30;p5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" name="Google Shape;31;p5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" name="Google Shape;32;p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" type="body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2" type="body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Google Shape;40;p7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7"/>
          <p:cNvSpPr txBox="1"/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" name="Google Shape;43;p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353535"/>
        </a:solid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Google Shape;45;p8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6" name="Google Shape;46;p8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0" name="Google Shape;5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1" name="Google Shape;51;p9"/>
          <p:cNvSpPr txBox="1"/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9"/>
          <p:cNvSpPr txBox="1"/>
          <p:nvPr>
            <p:ph idx="1" type="subTitle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3" name="Google Shape;5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4" name="Google Shape;54;p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Google Shape;56;p10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7" name="Google Shape;57;p10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8" name="Google Shape;58;p10"/>
          <p:cNvSpPr txBox="1"/>
          <p:nvPr>
            <p:ph idx="1" type="body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59" name="Google Shape;59;p1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wiss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PlaniCOVID</a:t>
            </a:r>
            <a:endParaRPr/>
          </a:p>
        </p:txBody>
      </p:sp>
      <p:sp>
        <p:nvSpPr>
          <p:cNvPr id="73" name="Google Shape;73;p13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/>
              <a:t>Grupo 1: Abel José Sánchez Alba, David Castro, Samuel Alarcón y Arturo Cortés</a:t>
            </a:r>
            <a:endParaRPr sz="2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4597" y="783888"/>
            <a:ext cx="4767625" cy="3575725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2"/>
          <p:cNvSpPr txBox="1"/>
          <p:nvPr>
            <p:ph idx="4294967295" type="title"/>
          </p:nvPr>
        </p:nvSpPr>
        <p:spPr>
          <a:xfrm>
            <a:off x="5631500" y="1700475"/>
            <a:ext cx="3285600" cy="131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s" sz="2400"/>
              <a:t>Con la aplicación se </a:t>
            </a:r>
            <a:r>
              <a:rPr b="0" lang="es" sz="2400"/>
              <a:t>podrá</a:t>
            </a:r>
            <a:r>
              <a:rPr b="0" lang="es" sz="2400"/>
              <a:t> ver por las </a:t>
            </a:r>
            <a:r>
              <a:rPr b="0" lang="es" sz="2400"/>
              <a:t>cámaras</a:t>
            </a:r>
            <a:r>
              <a:rPr b="0" lang="es" sz="2400"/>
              <a:t> la cantidad de gente que hay en el establecimiento para que no haya aglomeraciones.</a:t>
            </a:r>
            <a:endParaRPr b="0" sz="24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23"/>
          <p:cNvPicPr preferRelativeResize="0"/>
          <p:nvPr/>
        </p:nvPicPr>
        <p:blipFill rotWithShape="1">
          <a:blip r:embed="rId3">
            <a:alphaModFix/>
          </a:blip>
          <a:srcRect b="15074" l="0" r="0" t="0"/>
          <a:stretch/>
        </p:blipFill>
        <p:spPr>
          <a:xfrm>
            <a:off x="0" y="0"/>
            <a:ext cx="9143997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3"/>
          <p:cNvSpPr/>
          <p:nvPr/>
        </p:nvSpPr>
        <p:spPr>
          <a:xfrm>
            <a:off x="283000" y="297900"/>
            <a:ext cx="4547700" cy="4547700"/>
          </a:xfrm>
          <a:prstGeom prst="rect">
            <a:avLst/>
          </a:prstGeom>
          <a:solidFill>
            <a:srgbClr val="000000">
              <a:alpha val="769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23"/>
          <p:cNvSpPr txBox="1"/>
          <p:nvPr>
            <p:ph idx="4294967295" type="body"/>
          </p:nvPr>
        </p:nvSpPr>
        <p:spPr>
          <a:xfrm>
            <a:off x="481300" y="529650"/>
            <a:ext cx="4151100" cy="408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800">
                <a:solidFill>
                  <a:schemeClr val="accent5"/>
                </a:solidFill>
              </a:rPr>
              <a:t>Este es David</a:t>
            </a:r>
            <a:endParaRPr b="1" sz="2800">
              <a:solidFill>
                <a:schemeClr val="accent5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David dirige una cadena de gimnasios.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s">
                <a:solidFill>
                  <a:schemeClr val="lt1"/>
                </a:solidFill>
              </a:rPr>
              <a:t>David teme que sus empleados resulten infectados y deba cerrar alguno de sus establecimientos. Viéndose así afectado su negocio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 Shot 2015-11-20 at 9.47.21 AM.png" id="137" name="Google Shape;137;p24"/>
          <p:cNvPicPr preferRelativeResize="0"/>
          <p:nvPr/>
        </p:nvPicPr>
        <p:blipFill rotWithShape="1">
          <a:blip r:embed="rId3">
            <a:alphaModFix/>
          </a:blip>
          <a:srcRect b="0" l="4413" r="4404" t="0"/>
          <a:stretch/>
        </p:blipFill>
        <p:spPr>
          <a:xfrm>
            <a:off x="0" y="0"/>
            <a:ext cx="9144000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4"/>
          <p:cNvSpPr txBox="1"/>
          <p:nvPr>
            <p:ph type="title"/>
          </p:nvPr>
        </p:nvSpPr>
        <p:spPr>
          <a:xfrm>
            <a:off x="283099" y="712150"/>
            <a:ext cx="7554600" cy="38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Debido a  la pandemia, Abel se sentía inseguro y el negocio de David se vio resentido</a:t>
            </a:r>
            <a:r>
              <a:rPr lang="es"/>
              <a:t>.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5"/>
          <p:cNvSpPr txBox="1"/>
          <p:nvPr>
            <p:ph idx="1" type="subTitle"/>
          </p:nvPr>
        </p:nvSpPr>
        <p:spPr>
          <a:xfrm>
            <a:off x="265500" y="653700"/>
            <a:ext cx="4045200" cy="383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s" sz="2800">
                <a:solidFill>
                  <a:schemeClr val="accent5"/>
                </a:solidFill>
              </a:rPr>
              <a:t>Entonces, David descubrió PlaniCOVID</a:t>
            </a:r>
            <a:endParaRPr b="1" sz="2800"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lt1"/>
                </a:solidFill>
              </a:rPr>
              <a:t>us clientes se conectan a la aplicación y ven con las cámaras el aforo. </a:t>
            </a:r>
            <a:endParaRPr b="1" sz="2800">
              <a:solidFill>
                <a:schemeClr val="accent5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s" sz="1800"/>
              <a:t>Sus clientes se conecta a la aplicación y ven el aforo del establecimiento con las cámaras.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s" sz="1800"/>
              <a:t>Al poder gestionar sus recursos, David ofrece a sus empleados una situación laboral estable y segura.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144" name="Google Shape;144;p25"/>
          <p:cNvPicPr preferRelativeResize="0"/>
          <p:nvPr/>
        </p:nvPicPr>
        <p:blipFill rotWithShape="1">
          <a:blip r:embed="rId3">
            <a:alphaModFix/>
          </a:blip>
          <a:srcRect b="20862" l="1729" r="0" t="6746"/>
          <a:stretch/>
        </p:blipFill>
        <p:spPr>
          <a:xfrm>
            <a:off x="4488725" y="0"/>
            <a:ext cx="4655272" cy="5143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6"/>
          <p:cNvSpPr txBox="1"/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26"/>
          <p:cNvSpPr txBox="1"/>
          <p:nvPr>
            <p:ph idx="1" type="body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51" name="Google Shape;15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"/>
            <a:ext cx="9143999" cy="5144449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6"/>
          <p:cNvSpPr/>
          <p:nvPr/>
        </p:nvSpPr>
        <p:spPr>
          <a:xfrm>
            <a:off x="283000" y="297900"/>
            <a:ext cx="4547700" cy="4547700"/>
          </a:xfrm>
          <a:prstGeom prst="rect">
            <a:avLst/>
          </a:prstGeom>
          <a:solidFill>
            <a:srgbClr val="000000">
              <a:alpha val="769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  <p:sp>
        <p:nvSpPr>
          <p:cNvPr id="153" name="Google Shape;153;p26"/>
          <p:cNvSpPr txBox="1"/>
          <p:nvPr>
            <p:ph idx="1" type="body"/>
          </p:nvPr>
        </p:nvSpPr>
        <p:spPr>
          <a:xfrm>
            <a:off x="481300" y="529650"/>
            <a:ext cx="4151100" cy="408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800">
                <a:solidFill>
                  <a:schemeClr val="accent5"/>
                </a:solidFill>
              </a:rPr>
              <a:t>Luís y </a:t>
            </a:r>
            <a:r>
              <a:rPr b="1" lang="es" sz="2800">
                <a:solidFill>
                  <a:schemeClr val="accent5"/>
                </a:solidFill>
              </a:rPr>
              <a:t>Francisco </a:t>
            </a:r>
            <a:endParaRPr b="1" sz="2800">
              <a:solidFill>
                <a:schemeClr val="accent5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s" sz="1800">
                <a:solidFill>
                  <a:schemeClr val="lt1"/>
                </a:solidFill>
              </a:rPr>
              <a:t>Están seguros en el trabajo sabiendo que su empresa dispone de todos los recursos necesarios contra el covid.</a:t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7"/>
          <p:cNvSpPr txBox="1"/>
          <p:nvPr>
            <p:ph idx="1" type="body"/>
          </p:nvPr>
        </p:nvSpPr>
        <p:spPr>
          <a:xfrm>
            <a:off x="5843550" y="980400"/>
            <a:ext cx="3023100" cy="318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000">
                <a:solidFill>
                  <a:schemeClr val="dk1"/>
                </a:solidFill>
              </a:rPr>
              <a:t>Con u</a:t>
            </a:r>
            <a:r>
              <a:rPr b="1" lang="es" sz="3000">
                <a:solidFill>
                  <a:schemeClr val="dk1"/>
                </a:solidFill>
              </a:rPr>
              <a:t>n simple toque</a:t>
            </a:r>
            <a:endParaRPr sz="3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s" sz="1800">
                <a:solidFill>
                  <a:srgbClr val="000000"/>
                </a:solidFill>
              </a:rPr>
              <a:t>Samuel y Arturo pueden reservar su campo de fútbol y recibir notificaciones si algo va mal</a:t>
            </a:r>
            <a:r>
              <a:rPr lang="es" sz="1800">
                <a:solidFill>
                  <a:srgbClr val="000000"/>
                </a:solidFill>
              </a:rPr>
              <a:t>.  </a:t>
            </a:r>
            <a:endParaRPr sz="1800">
              <a:solidFill>
                <a:srgbClr val="000000"/>
              </a:solidFill>
            </a:endParaRPr>
          </a:p>
        </p:txBody>
      </p:sp>
      <p:pic>
        <p:nvPicPr>
          <p:cNvPr id="159" name="Google Shape;15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063842" y="0"/>
            <a:ext cx="7716682" cy="5143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8"/>
          <p:cNvSpPr txBox="1"/>
          <p:nvPr>
            <p:ph type="title"/>
          </p:nvPr>
        </p:nvSpPr>
        <p:spPr>
          <a:xfrm>
            <a:off x="1791750" y="1861200"/>
            <a:ext cx="5560500" cy="14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7000"/>
              <a:t>Fin</a:t>
            </a:r>
            <a:endParaRPr sz="7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5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700" y="162737"/>
            <a:ext cx="4254600" cy="4818038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4"/>
          <p:cNvSpPr txBox="1"/>
          <p:nvPr/>
        </p:nvSpPr>
        <p:spPr>
          <a:xfrm>
            <a:off x="2855550" y="687397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Introducción</a:t>
            </a:r>
            <a:endParaRPr b="1" sz="3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0" name="Google Shape;80;p14"/>
          <p:cNvSpPr txBox="1"/>
          <p:nvPr>
            <p:ph idx="4294967295" type="body"/>
          </p:nvPr>
        </p:nvSpPr>
        <p:spPr>
          <a:xfrm>
            <a:off x="2855550" y="1377475"/>
            <a:ext cx="3579000" cy="33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300"/>
              </a:spcAft>
              <a:buNone/>
            </a:pPr>
            <a:r>
              <a:rPr b="1" lang="es" sz="2500">
                <a:latin typeface="Raleway"/>
                <a:ea typeface="Raleway"/>
                <a:cs typeface="Raleway"/>
                <a:sym typeface="Raleway"/>
              </a:rPr>
              <a:t>Aplicación</a:t>
            </a:r>
            <a:r>
              <a:rPr b="1" lang="es" sz="2500">
                <a:latin typeface="Raleway"/>
                <a:ea typeface="Raleway"/>
                <a:cs typeface="Raleway"/>
                <a:sym typeface="Raleway"/>
              </a:rPr>
              <a:t> para la </a:t>
            </a:r>
            <a:r>
              <a:rPr b="1" lang="es" sz="2500">
                <a:latin typeface="Raleway"/>
                <a:ea typeface="Raleway"/>
                <a:cs typeface="Raleway"/>
                <a:sym typeface="Raleway"/>
              </a:rPr>
              <a:t>gestión</a:t>
            </a:r>
            <a:r>
              <a:rPr b="1" lang="es" sz="2500">
                <a:latin typeface="Raleway"/>
                <a:ea typeface="Raleway"/>
                <a:cs typeface="Raleway"/>
                <a:sym typeface="Raleway"/>
              </a:rPr>
              <a:t> de recursos covid así como monitorización del aforo</a:t>
            </a:r>
            <a:endParaRPr sz="25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270" y="437237"/>
            <a:ext cx="8125468" cy="4269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700" y="162737"/>
            <a:ext cx="4254600" cy="4818038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6"/>
          <p:cNvSpPr txBox="1"/>
          <p:nvPr/>
        </p:nvSpPr>
        <p:spPr>
          <a:xfrm>
            <a:off x="2855550" y="687397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Ideas</a:t>
            </a:r>
            <a:endParaRPr b="1" sz="3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92" name="Google Shape;92;p16"/>
          <p:cNvSpPr txBox="1"/>
          <p:nvPr>
            <p:ph idx="4294967295" type="body"/>
          </p:nvPr>
        </p:nvSpPr>
        <p:spPr>
          <a:xfrm>
            <a:off x="2855550" y="1377475"/>
            <a:ext cx="3579000" cy="33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latin typeface="Raleway"/>
                <a:ea typeface="Raleway"/>
                <a:cs typeface="Raleway"/>
                <a:sym typeface="Raleway"/>
              </a:rPr>
              <a:t>Idea central: Prevención del Covid</a:t>
            </a:r>
            <a:endParaRPr b="1" sz="12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s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Evitar aglomeraciones</a:t>
            </a:r>
            <a:endParaRPr b="1" sz="14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s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Disponer siempre de recursos necesarios</a:t>
            </a:r>
            <a:endParaRPr b="1" sz="14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s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Reservar plazas en lugares públicos</a:t>
            </a:r>
            <a:endParaRPr b="1" sz="14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700"/>
              </a:spcBef>
              <a:spcAft>
                <a:spcPts val="70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s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Notificación en tiempo real</a:t>
            </a:r>
            <a:endParaRPr b="1" sz="14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7"/>
          <p:cNvSpPr txBox="1"/>
          <p:nvPr>
            <p:ph type="title"/>
          </p:nvPr>
        </p:nvSpPr>
        <p:spPr>
          <a:xfrm>
            <a:off x="283100" y="712150"/>
            <a:ext cx="7505700" cy="38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¿</a:t>
            </a:r>
            <a:r>
              <a:rPr lang="es"/>
              <a:t>Cómo</a:t>
            </a:r>
            <a:r>
              <a:rPr lang="es"/>
              <a:t> puedes gestionar tu </a:t>
            </a:r>
            <a:r>
              <a:rPr lang="es"/>
              <a:t>negocio</a:t>
            </a:r>
            <a:r>
              <a:rPr lang="es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accent5"/>
                </a:solidFill>
              </a:rPr>
              <a:t>durante la pandemia</a:t>
            </a:r>
            <a:r>
              <a:rPr lang="es">
                <a:solidFill>
                  <a:schemeClr val="accent5"/>
                </a:solidFill>
              </a:rPr>
              <a:t>?</a:t>
            </a:r>
            <a:endParaRPr>
              <a:solidFill>
                <a:schemeClr val="accent5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8"/>
          <p:cNvSpPr txBox="1"/>
          <p:nvPr>
            <p:ph type="title"/>
          </p:nvPr>
        </p:nvSpPr>
        <p:spPr>
          <a:xfrm>
            <a:off x="283099" y="712150"/>
            <a:ext cx="8622300" cy="38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accent5"/>
                </a:solidFill>
              </a:rPr>
              <a:t>¡Con esta aplicación! </a:t>
            </a:r>
            <a:endParaRPr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s"/>
              <a:t>PlaniCOVID</a:t>
            </a:r>
            <a:r>
              <a:rPr lang="es"/>
              <a:t>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0" lang="es" sz="2200"/>
              <a:t>Que soluciona todas las necesidades de administración de tu negocio.</a:t>
            </a:r>
            <a:endParaRPr b="0" sz="2200"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b="0" lang="es" sz="1400"/>
              <a:t>(de la pandemia)</a:t>
            </a:r>
            <a:endParaRPr b="0" sz="14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9"/>
          <p:cNvSpPr txBox="1"/>
          <p:nvPr>
            <p:ph type="title"/>
          </p:nvPr>
        </p:nvSpPr>
        <p:spPr>
          <a:xfrm>
            <a:off x="239775" y="1912650"/>
            <a:ext cx="4223100" cy="131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s" sz="2400">
                <a:solidFill>
                  <a:schemeClr val="dk2"/>
                </a:solidFill>
              </a:rPr>
              <a:t>La aplicación gestiona recursos contra la enfermedad. Además de </a:t>
            </a:r>
            <a:r>
              <a:rPr lang="es"/>
              <a:t>Controlar el aforo </a:t>
            </a:r>
            <a:endParaRPr b="0" sz="24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s" sz="2400">
                <a:solidFill>
                  <a:schemeClr val="dk2"/>
                </a:solidFill>
              </a:rPr>
              <a:t>Para mantener informados a tus clientes</a:t>
            </a:r>
            <a:endParaRPr b="0" sz="2400">
              <a:solidFill>
                <a:schemeClr val="dk2"/>
              </a:solidFill>
            </a:endParaRPr>
          </a:p>
        </p:txBody>
      </p:sp>
      <p:pic>
        <p:nvPicPr>
          <p:cNvPr id="108" name="Google Shape;10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8600" y="-109425"/>
            <a:ext cx="5605026" cy="5605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0"/>
          <p:cNvSpPr txBox="1"/>
          <p:nvPr>
            <p:ph type="title"/>
          </p:nvPr>
        </p:nvSpPr>
        <p:spPr>
          <a:xfrm>
            <a:off x="1823900" y="1106300"/>
            <a:ext cx="5560500" cy="242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7000"/>
              <a:t>¿</a:t>
            </a:r>
            <a:r>
              <a:rPr lang="es" sz="7000"/>
              <a:t>Qué</a:t>
            </a:r>
            <a:r>
              <a:rPr lang="es" sz="7000"/>
              <a:t> ofrecemos?</a:t>
            </a:r>
            <a:endParaRPr sz="7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5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 Shot 2015-11-19 at 11.46.25 PM.png" id="118" name="Google Shape;118;p21"/>
          <p:cNvPicPr preferRelativeResize="0"/>
          <p:nvPr/>
        </p:nvPicPr>
        <p:blipFill rotWithShape="1">
          <a:blip r:embed="rId3">
            <a:alphaModFix/>
          </a:blip>
          <a:srcRect b="0" l="26143" r="26148" t="0"/>
          <a:stretch/>
        </p:blipFill>
        <p:spPr>
          <a:xfrm>
            <a:off x="-1" y="0"/>
            <a:ext cx="45672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1"/>
          <p:cNvSpPr txBox="1"/>
          <p:nvPr>
            <p:ph idx="1" type="body"/>
          </p:nvPr>
        </p:nvSpPr>
        <p:spPr>
          <a:xfrm>
            <a:off x="4832750" y="980400"/>
            <a:ext cx="4122600" cy="318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000">
                <a:solidFill>
                  <a:schemeClr val="dk1"/>
                </a:solidFill>
              </a:rPr>
              <a:t>Este es Abel</a:t>
            </a:r>
            <a:r>
              <a:rPr b="1" lang="es" sz="3000">
                <a:solidFill>
                  <a:schemeClr val="dk1"/>
                </a:solidFill>
              </a:rPr>
              <a:t>.</a:t>
            </a:r>
            <a:r>
              <a:rPr lang="es" sz="3000">
                <a:solidFill>
                  <a:schemeClr val="dk1"/>
                </a:solidFill>
              </a:rPr>
              <a:t> </a:t>
            </a:r>
            <a:endParaRPr sz="3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000000"/>
                </a:solidFill>
              </a:rPr>
              <a:t>Abel quiere ir al supermercado a comprar chuches para su fiesta de Halloween</a:t>
            </a:r>
            <a:r>
              <a:rPr lang="es" sz="1800">
                <a:solidFill>
                  <a:srgbClr val="000000"/>
                </a:solidFill>
              </a:rPr>
              <a:t>.</a:t>
            </a:r>
            <a:endParaRPr sz="18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s" sz="1800"/>
              <a:t>Su madre teme que en el </a:t>
            </a:r>
            <a:r>
              <a:rPr lang="es" sz="1800"/>
              <a:t>supermercado</a:t>
            </a:r>
            <a:r>
              <a:rPr lang="es" sz="1800"/>
              <a:t> haya demasiada gente.</a:t>
            </a:r>
            <a:r>
              <a:rPr lang="es" sz="1800"/>
              <a:t> </a:t>
            </a:r>
            <a:endParaRPr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